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89750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CC"/>
    <a:srgbClr val="0000CC"/>
    <a:srgbClr val="FF3300"/>
    <a:srgbClr val="008000"/>
    <a:srgbClr val="FF9900"/>
    <a:srgbClr val="66FF33"/>
    <a:srgbClr val="990000"/>
    <a:srgbClr val="0066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8" autoAdjust="0"/>
    <p:restoredTop sz="94675" autoAdjust="0"/>
  </p:normalViewPr>
  <p:slideViewPr>
    <p:cSldViewPr>
      <p:cViewPr>
        <p:scale>
          <a:sx n="88" d="100"/>
          <a:sy n="88" d="100"/>
        </p:scale>
        <p:origin x="-3162" y="36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6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4" y="0"/>
            <a:ext cx="6864464" cy="9158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2656" y="610940"/>
            <a:ext cx="5832648" cy="634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1400" b="1" dirty="0" smtClean="0">
                <a:solidFill>
                  <a:srgbClr val="FF3300"/>
                </a:solidFill>
                <a:latin typeface="Segoe Print" pitchFamily="2" charset="0"/>
                <a:ea typeface="Times New Roman"/>
              </a:rPr>
              <a:t>БЕЗОПАСНОЕ ЛЕТО-2020  с «ГАРМОНИЕЙ»</a:t>
            </a:r>
            <a:endParaRPr lang="ru-RU" sz="1400" dirty="0" smtClean="0">
              <a:solidFill>
                <a:srgbClr val="0066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600" b="1" dirty="0" smtClean="0">
                <a:solidFill>
                  <a:srgbClr val="006600"/>
                </a:solidFill>
                <a:latin typeface="MS Reference Sans Serif" pitchFamily="34" charset="0"/>
                <a:ea typeface="Times New Roman"/>
              </a:rPr>
              <a:t>Во время летних каникул на улицах города возрастает количество ДТП с участием детей</a:t>
            </a:r>
          </a:p>
          <a:p>
            <a:pPr algn="ctr">
              <a:spcAft>
                <a:spcPts val="1000"/>
              </a:spcAft>
            </a:pPr>
            <a:r>
              <a:rPr lang="ru-RU" sz="1600" b="1" dirty="0" smtClean="0">
                <a:solidFill>
                  <a:srgbClr val="006600"/>
                </a:solidFill>
                <a:latin typeface="MS Reference Sans Serif" pitchFamily="34" charset="0"/>
                <a:ea typeface="Times New Roman"/>
              </a:rPr>
              <a:t> и подростков, поэтому</a:t>
            </a:r>
            <a:r>
              <a:rPr lang="ru-RU" sz="1600" b="1" dirty="0" smtClean="0">
                <a:solidFill>
                  <a:srgbClr val="006600"/>
                </a:solidFill>
                <a:latin typeface="MS Reference Sans Serif" pitchFamily="34" charset="0"/>
                <a:ea typeface="Times New Roman"/>
              </a:rPr>
              <a:t>:</a:t>
            </a:r>
            <a:endParaRPr lang="ru-RU" sz="1600" b="1" dirty="0" smtClean="0">
              <a:solidFill>
                <a:srgbClr val="006600"/>
              </a:solidFill>
              <a:latin typeface="MS Reference Sans Serif" pitchFamily="34" charset="0"/>
              <a:ea typeface="Times New Roman"/>
            </a:endParaRPr>
          </a:p>
          <a:p>
            <a:pPr marL="285750" indent="-28575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300" b="1" dirty="0" smtClean="0">
                <a:solidFill>
                  <a:srgbClr val="0000CC"/>
                </a:solidFill>
                <a:effectLst/>
                <a:latin typeface="MS Reference Sans Serif" pitchFamily="34" charset="0"/>
              </a:rPr>
              <a:t>Никогда не играй рядом с проезжей частью,</a:t>
            </a:r>
          </a:p>
          <a:p>
            <a:pPr algn="ctr">
              <a:lnSpc>
                <a:spcPct val="150000"/>
              </a:lnSpc>
            </a:pPr>
            <a:r>
              <a:rPr lang="ru-RU" sz="1300" b="1" dirty="0" smtClean="0">
                <a:solidFill>
                  <a:srgbClr val="0000CC"/>
                </a:solidFill>
                <a:effectLst/>
                <a:latin typeface="MS Reference Sans Serif" pitchFamily="34" charset="0"/>
              </a:rPr>
              <a:t> </a:t>
            </a:r>
            <a:r>
              <a:rPr lang="ru-RU" sz="1300" b="1" dirty="0" smtClean="0">
                <a:solidFill>
                  <a:srgbClr val="0000CC"/>
                </a:solidFill>
                <a:latin typeface="MS Reference Sans Serif" pitchFamily="34" charset="0"/>
              </a:rPr>
              <a:t>даже во дворе собственного дома</a:t>
            </a:r>
            <a:r>
              <a:rPr lang="ru-RU" sz="1300" b="1" dirty="0" smtClean="0">
                <a:solidFill>
                  <a:srgbClr val="0000CC"/>
                </a:solidFill>
                <a:latin typeface="MS Reference Sans Serif" pitchFamily="34" charset="0"/>
              </a:rPr>
              <a:t>.</a:t>
            </a:r>
            <a:endParaRPr lang="ru-RU" sz="1300" b="1" dirty="0" smtClean="0">
              <a:solidFill>
                <a:srgbClr val="CC00CC"/>
              </a:solidFill>
              <a:latin typeface="MS Reference Sans Serif" pitchFamily="34" charset="0"/>
            </a:endParaRP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300" b="1" dirty="0" smtClean="0">
                <a:solidFill>
                  <a:srgbClr val="CC00CC"/>
                </a:solidFill>
                <a:latin typeface="MS Reference Sans Serif" pitchFamily="34" charset="0"/>
              </a:rPr>
              <a:t>Езди </a:t>
            </a:r>
            <a:r>
              <a:rPr lang="ru-RU" sz="1300" b="1" dirty="0">
                <a:solidFill>
                  <a:srgbClr val="CC00CC"/>
                </a:solidFill>
                <a:latin typeface="MS Reference Sans Serif" pitchFamily="34" charset="0"/>
              </a:rPr>
              <a:t>на велосипеде только по специально отведенной </a:t>
            </a:r>
            <a:endParaRPr lang="ru-RU" sz="1300" b="1" dirty="0" smtClean="0">
              <a:solidFill>
                <a:srgbClr val="CC00CC"/>
              </a:solidFill>
              <a:latin typeface="MS Reference Sans Serif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1300" b="1" dirty="0" smtClean="0">
                <a:solidFill>
                  <a:srgbClr val="CC00CC"/>
                </a:solidFill>
                <a:latin typeface="MS Reference Sans Serif" pitchFamily="34" charset="0"/>
              </a:rPr>
              <a:t>дорожке</a:t>
            </a:r>
            <a:r>
              <a:rPr lang="ru-RU" sz="1300" b="1" dirty="0">
                <a:solidFill>
                  <a:srgbClr val="CC00CC"/>
                </a:solidFill>
                <a:latin typeface="MS Reference Sans Serif" pitchFamily="34" charset="0"/>
              </a:rPr>
              <a:t>, а при ее отсутствии – по тротуару, </a:t>
            </a:r>
            <a:endParaRPr lang="ru-RU" sz="1300" b="1" dirty="0" smtClean="0">
              <a:solidFill>
                <a:srgbClr val="CC00CC"/>
              </a:solidFill>
              <a:latin typeface="MS Reference Sans Serif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1300" b="1" dirty="0" smtClean="0">
                <a:solidFill>
                  <a:srgbClr val="CC00CC"/>
                </a:solidFill>
                <a:latin typeface="MS Reference Sans Serif" pitchFamily="34" charset="0"/>
              </a:rPr>
              <a:t>не </a:t>
            </a:r>
            <a:r>
              <a:rPr lang="ru-RU" sz="1300" b="1" dirty="0">
                <a:solidFill>
                  <a:srgbClr val="CC00CC"/>
                </a:solidFill>
                <a:latin typeface="MS Reference Sans Serif" pitchFamily="34" charset="0"/>
              </a:rPr>
              <a:t>создавая препятствий для движения пешеходов</a:t>
            </a:r>
            <a:r>
              <a:rPr lang="ru-RU" sz="1300" b="1" dirty="0" smtClean="0">
                <a:solidFill>
                  <a:srgbClr val="CC00CC"/>
                </a:solidFill>
                <a:latin typeface="MS Reference Sans Serif" pitchFamily="34" charset="0"/>
              </a:rPr>
              <a:t>.</a:t>
            </a:r>
            <a:endParaRPr lang="ru-RU" sz="1300" b="1" dirty="0">
              <a:solidFill>
                <a:srgbClr val="CC00CC"/>
              </a:solidFill>
              <a:latin typeface="MS Reference Sans Serif" pitchFamily="34" charset="0"/>
            </a:endParaRP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300" b="1" dirty="0">
                <a:solidFill>
                  <a:srgbClr val="008000"/>
                </a:solidFill>
                <a:latin typeface="MS Reference Sans Serif" pitchFamily="34" charset="0"/>
              </a:rPr>
              <a:t>Переходи дорогу только в установленном месте: на зеленый    свет  светофора или  на пешеходном переходе (зебре),    убедившись в отсутствии близко идущего транспорта.</a:t>
            </a:r>
            <a:r>
              <a:rPr lang="ru-RU" sz="1300" b="1" dirty="0">
                <a:solidFill>
                  <a:srgbClr val="FF3300"/>
                </a:solidFill>
                <a:latin typeface="MS Reference Sans Serif" pitchFamily="34" charset="0"/>
              </a:rPr>
              <a:t> </a:t>
            </a:r>
            <a:endParaRPr lang="ru-RU" sz="1300" b="1" dirty="0" smtClean="0">
              <a:solidFill>
                <a:srgbClr val="0000CC"/>
              </a:solidFill>
              <a:latin typeface="MS Reference Sans Serif" pitchFamily="34" charset="0"/>
            </a:endParaRP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300" b="1" dirty="0" smtClean="0">
                <a:solidFill>
                  <a:srgbClr val="990000"/>
                </a:solidFill>
                <a:effectLst/>
                <a:latin typeface="MS Reference Sans Serif" pitchFamily="34" charset="0"/>
              </a:rPr>
              <a:t>Будь </a:t>
            </a:r>
            <a:r>
              <a:rPr lang="ru-RU" sz="1300" b="1" dirty="0" smtClean="0">
                <a:solidFill>
                  <a:srgbClr val="990000"/>
                </a:solidFill>
                <a:effectLst/>
                <a:latin typeface="MS Reference Sans Serif" pitchFamily="34" charset="0"/>
              </a:rPr>
              <a:t> внимателен  </a:t>
            </a:r>
            <a:r>
              <a:rPr lang="ru-RU" sz="1300" b="1" dirty="0" smtClean="0">
                <a:solidFill>
                  <a:srgbClr val="990000"/>
                </a:solidFill>
                <a:effectLst/>
                <a:latin typeface="MS Reference Sans Serif" pitchFamily="34" charset="0"/>
              </a:rPr>
              <a:t>на </a:t>
            </a:r>
            <a:r>
              <a:rPr lang="ru-RU" sz="1300" b="1" dirty="0" smtClean="0">
                <a:solidFill>
                  <a:srgbClr val="990000"/>
                </a:solidFill>
                <a:effectLst/>
                <a:latin typeface="MS Reference Sans Serif" pitchFamily="34" charset="0"/>
              </a:rPr>
              <a:t> пешеходном </a:t>
            </a:r>
            <a:r>
              <a:rPr lang="ru-RU" sz="1300" b="1" dirty="0" smtClean="0">
                <a:solidFill>
                  <a:srgbClr val="990000"/>
                </a:solidFill>
                <a:effectLst/>
                <a:latin typeface="MS Reference Sans Serif" pitchFamily="34" charset="0"/>
              </a:rPr>
              <a:t>переходе. </a:t>
            </a:r>
          </a:p>
          <a:p>
            <a:pPr algn="ctr">
              <a:lnSpc>
                <a:spcPct val="150000"/>
              </a:lnSpc>
            </a:pPr>
            <a:r>
              <a:rPr lang="ru-RU" sz="1300" b="1" dirty="0" smtClean="0">
                <a:solidFill>
                  <a:srgbClr val="990000"/>
                </a:solidFill>
                <a:effectLst/>
                <a:latin typeface="MS Reference Sans Serif" pitchFamily="34" charset="0"/>
              </a:rPr>
              <a:t>     </a:t>
            </a:r>
            <a:r>
              <a:rPr lang="ru-RU" sz="1300" b="1" dirty="0" smtClean="0">
                <a:solidFill>
                  <a:srgbClr val="990000"/>
                </a:solidFill>
                <a:effectLst/>
                <a:latin typeface="MS Reference Sans Serif" pitchFamily="34" charset="0"/>
              </a:rPr>
              <a:t>Не выбегай </a:t>
            </a:r>
            <a:r>
              <a:rPr lang="ru-RU" sz="1300" b="1" dirty="0" smtClean="0">
                <a:solidFill>
                  <a:srgbClr val="990000"/>
                </a:solidFill>
                <a:effectLst/>
                <a:latin typeface="MS Reference Sans Serif" pitchFamily="34" charset="0"/>
              </a:rPr>
              <a:t> </a:t>
            </a:r>
            <a:r>
              <a:rPr lang="ru-RU" sz="1300" b="1" dirty="0" smtClean="0">
                <a:solidFill>
                  <a:srgbClr val="990000"/>
                </a:solidFill>
                <a:effectLst/>
                <a:latin typeface="MS Reference Sans Serif" pitchFamily="34" charset="0"/>
              </a:rPr>
              <a:t>из-за стоящего транспорта</a:t>
            </a:r>
            <a:r>
              <a:rPr lang="ru-RU" sz="1300" b="1" dirty="0" smtClean="0">
                <a:solidFill>
                  <a:srgbClr val="CC00CC"/>
                </a:solidFill>
                <a:effectLst/>
                <a:latin typeface="MS Reference Sans Serif" pitchFamily="34" charset="0"/>
              </a:rPr>
              <a:t>.</a:t>
            </a:r>
            <a:r>
              <a:rPr lang="ru-RU" sz="1300" b="1" dirty="0" smtClean="0">
                <a:solidFill>
                  <a:srgbClr val="FF3300"/>
                </a:solidFill>
                <a:latin typeface="MS Reference Sans Serif" pitchFamily="34" charset="0"/>
              </a:rPr>
              <a:t> 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300" b="1" dirty="0" smtClean="0">
                <a:solidFill>
                  <a:srgbClr val="FF3300"/>
                </a:solidFill>
                <a:latin typeface="MS Reference Sans Serif" pitchFamily="34" charset="0"/>
              </a:rPr>
              <a:t>Переходя через дорогу, слезь с велосипеда </a:t>
            </a:r>
          </a:p>
          <a:p>
            <a:pPr algn="ctr"/>
            <a:r>
              <a:rPr lang="ru-RU" sz="1300" b="1" dirty="0" smtClean="0">
                <a:solidFill>
                  <a:srgbClr val="FF3300"/>
                </a:solidFill>
                <a:latin typeface="MS Reference Sans Serif" pitchFamily="34" charset="0"/>
              </a:rPr>
              <a:t> и веди             его </a:t>
            </a:r>
          </a:p>
          <a:p>
            <a:pPr algn="ctr">
              <a:spcAft>
                <a:spcPts val="1000"/>
              </a:spcAft>
            </a:pPr>
            <a:r>
              <a:rPr lang="ru-RU" sz="1300" b="1" dirty="0" smtClean="0">
                <a:solidFill>
                  <a:srgbClr val="FF3300"/>
                </a:solidFill>
                <a:latin typeface="MS Reference Sans Serif" pitchFamily="34" charset="0"/>
              </a:rPr>
              <a:t>рядом с собой</a:t>
            </a:r>
          </a:p>
          <a:p>
            <a:pPr marL="285750" indent="-285750" algn="ctr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1300" b="1" dirty="0" smtClean="0">
                <a:solidFill>
                  <a:srgbClr val="0000CC"/>
                </a:solidFill>
                <a:latin typeface="MS Reference Sans Serif" pitchFamily="34" charset="0"/>
              </a:rPr>
              <a:t>Надевай </a:t>
            </a:r>
            <a:r>
              <a:rPr lang="ru-RU" sz="1300" b="1" dirty="0">
                <a:solidFill>
                  <a:srgbClr val="0000CC"/>
                </a:solidFill>
                <a:latin typeface="MS Reference Sans Serif" pitchFamily="34" charset="0"/>
              </a:rPr>
              <a:t>одежду со светоотражающими элементами.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300" b="1" dirty="0">
              <a:solidFill>
                <a:srgbClr val="CC00CC"/>
              </a:solidFill>
              <a:latin typeface="MS Reference Sans Serif" pitchFamily="34" charset="0"/>
            </a:endParaRPr>
          </a:p>
          <a:p>
            <a:pPr algn="ctr">
              <a:spcAft>
                <a:spcPts val="1000"/>
              </a:spcAft>
            </a:pPr>
            <a:r>
              <a:rPr lang="ru-RU" sz="1300" b="1" dirty="0" smtClean="0">
                <a:solidFill>
                  <a:srgbClr val="6600CC"/>
                </a:solidFill>
                <a:latin typeface="MS Reference Sans Serif" pitchFamily="34" charset="0"/>
              </a:rPr>
              <a:t>               ЗНАЙ И СОБЛЮДАЙ </a:t>
            </a:r>
            <a:r>
              <a:rPr lang="ru-RU" sz="1300" b="1" dirty="0" smtClean="0">
                <a:solidFill>
                  <a:srgbClr val="6600CC"/>
                </a:solidFill>
                <a:latin typeface="MS Reference Sans Serif" pitchFamily="34" charset="0"/>
              </a:rPr>
              <a:t>ПРАВИЛА </a:t>
            </a:r>
          </a:p>
          <a:p>
            <a:pPr algn="ctr">
              <a:spcAft>
                <a:spcPts val="1000"/>
              </a:spcAft>
            </a:pPr>
            <a:r>
              <a:rPr lang="ru-RU" sz="1300" b="1" dirty="0" smtClean="0">
                <a:solidFill>
                  <a:srgbClr val="6600CC"/>
                </a:solidFill>
                <a:latin typeface="MS Reference Sans Serif" pitchFamily="34" charset="0"/>
              </a:rPr>
              <a:t>ДОРОЖНОГО ДВИЖЕНИЯ</a:t>
            </a:r>
            <a:r>
              <a:rPr lang="ru-RU" sz="1300" b="1" dirty="0" smtClean="0">
                <a:solidFill>
                  <a:srgbClr val="FF3300"/>
                </a:solidFill>
                <a:latin typeface="MS Reference Sans Serif" pitchFamily="34" charset="0"/>
              </a:rPr>
              <a:t>!</a:t>
            </a:r>
            <a:endParaRPr lang="ru-RU" sz="1300" b="1" dirty="0">
              <a:solidFill>
                <a:srgbClr val="FF3300"/>
              </a:solidFill>
              <a:effectLst/>
              <a:latin typeface="MS Reference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3435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130</Words>
  <Application>Microsoft Office PowerPoint</Application>
  <PresentationFormat>Экран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Помощник Руководителя</dc:creator>
  <cp:lastModifiedBy>k05ws02</cp:lastModifiedBy>
  <cp:revision>9</cp:revision>
  <cp:lastPrinted>2020-07-15T13:28:38Z</cp:lastPrinted>
  <dcterms:created xsi:type="dcterms:W3CDTF">2020-07-14T15:13:00Z</dcterms:created>
  <dcterms:modified xsi:type="dcterms:W3CDTF">2020-07-21T12:04:50Z</dcterms:modified>
</cp:coreProperties>
</file>